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79415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important activity was the English show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English Week. The students and teachers sang a lot of English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781848"/>
            <a:ext cx="11485848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49825" algn="l"/>
                <a:tab pos="7262813" algn="l"/>
                <a:tab pos="7650163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	           D. during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8516" y="2806807"/>
            <a:ext cx="481221" cy="705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200" smtClean="0"/>
              <a:t>C</a:t>
            </a:r>
            <a:endParaRPr lang="zh-CN" altLang="en-US" sz="3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2"/>
          <p:cNvSpPr txBox="1">
            <a:spLocks/>
          </p:cNvSpPr>
          <p:nvPr/>
        </p:nvSpPr>
        <p:spPr bwMode="auto">
          <a:xfrm>
            <a:off x="360854" y="3520512"/>
            <a:ext cx="11485848" cy="207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考查介词辨析。句意：最重要的活动是英语周结束时的英语表演。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during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期间。</a:t>
            </a:r>
            <a:r>
              <a:rPr lang="en-US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at the end of</a:t>
            </a:r>
            <a:r>
              <a:rPr lang="zh-CN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</a:rPr>
              <a:t>“</a:t>
            </a:r>
            <a:r>
              <a:rPr lang="zh-CN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结束时</a:t>
            </a:r>
            <a:r>
              <a:rPr lang="en-US" altLang="zh-CN" sz="3200" b="1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32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93" y="5608054"/>
            <a:ext cx="792088" cy="64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1885781" y="5608054"/>
            <a:ext cx="5958682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spc="-100">
                <a:solidFill>
                  <a:srgbClr val="00B0F0"/>
                </a:solidFill>
              </a:rPr>
              <a:t>in the end </a:t>
            </a:r>
            <a:r>
              <a:rPr lang="zh-CN" altLang="en-US" sz="3200" spc="-1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表示</a:t>
            </a:r>
            <a:r>
              <a:rPr lang="zh-CN" altLang="en-US" sz="3200" spc="-100">
                <a:solidFill>
                  <a:srgbClr val="00B0F0"/>
                </a:solidFill>
              </a:rPr>
              <a:t>“</a:t>
            </a:r>
            <a:r>
              <a:rPr lang="zh-CN" altLang="en-US" sz="3200" spc="-1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最后</a:t>
            </a:r>
            <a:r>
              <a:rPr lang="zh-CN" altLang="zh-CN" sz="3200" spc="-1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en-US" sz="3200" spc="-1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终于</a:t>
            </a:r>
            <a:r>
              <a:rPr lang="zh-CN" altLang="en-US" sz="3200" spc="-100">
                <a:solidFill>
                  <a:srgbClr val="00B0F0"/>
                </a:solidFill>
                <a:latin typeface="+mn-ea"/>
                <a:ea typeface="+mn-ea"/>
              </a:rPr>
              <a:t>！</a:t>
            </a:r>
            <a:r>
              <a:rPr lang="en-US" altLang="zh-CN" sz="3200" spc="-100" smtClean="0">
                <a:solidFill>
                  <a:srgbClr val="00B0F0"/>
                </a:solidFill>
              </a:rPr>
              <a:t> </a:t>
            </a:r>
            <a:r>
              <a:rPr lang="en-US" altLang="zh-CN" sz="3200" spc="-100">
                <a:solidFill>
                  <a:srgbClr val="00B0F0"/>
                </a:solidFill>
                <a:latin typeface="+mj-ea"/>
                <a:ea typeface="+mj-ea"/>
              </a:rPr>
              <a:t>”</a:t>
            </a:r>
            <a:endParaRPr lang="zh-CN" altLang="en-US" sz="3200" spc="-100">
              <a:solidFill>
                <a:srgbClr val="00B0F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487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79415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important activity was the English show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 of the English Week. The students and teachers sang a lot of English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71161"/>
            <a:ext cx="11485848" cy="147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86000" algn="l"/>
                <a:tab pos="6634163" algn="l"/>
                <a:tab pos="7650163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plays	B. videos	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974850" algn="l"/>
                <a:tab pos="6634163" algn="l"/>
                <a:tab pos="7650163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stones	D. songs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5473" y="2763867"/>
            <a:ext cx="481221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200" smtClean="0"/>
              <a:t>D</a:t>
            </a:r>
            <a:endParaRPr lang="zh-CN" altLang="en-US" sz="3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7"/>
          <p:cNvSpPr txBox="1">
            <a:spLocks/>
          </p:cNvSpPr>
          <p:nvPr/>
        </p:nvSpPr>
        <p:spPr bwMode="auto">
          <a:xfrm>
            <a:off x="360854" y="4085889"/>
            <a:ext cx="11485848" cy="207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考查名词辨析。句意：学生们和老师们唱了很多首英文歌曲。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石头；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“sang”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可知，唱的是歌曲。故选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8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764704"/>
            <a:ext cx="11485848" cy="143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week was not very long. But </a:t>
            </a:r>
            <a:r>
              <a:rPr lang="zh-CN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students and the teachers thought it was very interesting.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71962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2476500" algn="l"/>
                <a:tab pos="5021263" algn="l"/>
                <a:tab pos="7081838" algn="l"/>
                <a:tab pos="7650163" algn="l"/>
              </a:tabLst>
            </a:pP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	B. all	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either	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83524" y="2145811"/>
            <a:ext cx="466794" cy="724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300"/>
              <a:t>B</a:t>
            </a:r>
            <a:endParaRPr lang="zh-CN" altLang="en-US" sz="33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8"/>
          <p:cNvSpPr txBox="1">
            <a:spLocks/>
          </p:cNvSpPr>
          <p:nvPr/>
        </p:nvSpPr>
        <p:spPr bwMode="auto">
          <a:xfrm>
            <a:off x="360854" y="2799512"/>
            <a:ext cx="11485848" cy="356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考查代词辨析。句意：但是所有的学生和老师都认为这非常有趣。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两者之中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）任意一个；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一个也没有。根据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“But...of the students and teachers thought it was interesting.”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可知，此处指所有的学生和老师都认为这非常有趣。故选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3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466" y="806299"/>
            <a:ext cx="11168881" cy="1309608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690947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天津西青区期末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165166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0677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主要介绍了学校英语周的活动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包括书写比赛、讲故事比赛和英语表演。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039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7765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English Week in our school started on September 23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2024. It included a handwriting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书写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competition, a story-telling competition and an English show. All the teachers and students 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actively.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47734"/>
            <a:ext cx="11485848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4572000" algn="l"/>
                <a:tab pos="7177088" algn="l"/>
                <a:tab pos="7650163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dreamed	B. joined	C. invited	 D. offered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6892" y="3364986"/>
            <a:ext cx="4411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/>
              <a:t>B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9998" y="3995806"/>
            <a:ext cx="11485848" cy="2601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考查动词辨析。句意：所有的老师和学生都积极地参加了这些活动。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提供。根据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teachers and students... in them actively.”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可知，师生们都积极地参加了活动。故选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76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2589170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handwriting competition was for the students in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grades, such as Grade 7. They copied some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books. Most of them couldn’t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well, but they were still very careful when they were writing.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12976"/>
            <a:ext cx="11485848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68538" algn="l"/>
                <a:tab pos="4572000" algn="l"/>
                <a:tab pos="7650163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lower	B. higher         C. taller 	D. louder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8605" y="3237188"/>
            <a:ext cx="481221" cy="705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200" smtClean="0"/>
              <a:t>A</a:t>
            </a:r>
            <a:endParaRPr lang="zh-CN" altLang="en-US" sz="3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861048"/>
            <a:ext cx="11485848" cy="27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考查形容词辨析。句意：书写比赛是为低年级的学生准备的，比如七年级。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较低的；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较高的；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taller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更高的；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louder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更响亮的。根据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“such as Grade 7”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可知，七年级属于低年级。故选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53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2589170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handwriting competition was for the students in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grades, such as Grade 7. They copied some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books. Most of them couldn’t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well, but they were still very careful when they were writing.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252825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4305300" algn="l"/>
                <a:tab pos="7081838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hobbies	B. sentences	C. pictures	D. interests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4646" y="3420289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/>
              <a:t>B</a:t>
            </a:r>
            <a:endParaRPr lang="zh-CN" altLang="en-US" sz="3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972533"/>
            <a:ext cx="11485848" cy="27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考查名词辨析。句意：他们抄写了一些书上的句子。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“copied some... from books”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可知，学生们抄写的内容是句子。故选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37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79874"/>
            <a:ext cx="11485848" cy="2433102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handwriting competition was for the students in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grades, such as Grade 7. They copied some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books. Most of them couldn’t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well, but they were still very careful when they were writing.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19439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4486275" algn="l"/>
                <a:tab pos="7358063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	B. listen           C. write       D. speak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2386" y="3209978"/>
            <a:ext cx="4619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000" smtClean="0"/>
              <a:t>C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360854" y="3861048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考查动词辨析。句意：他们中的大多数人写得不是很好，但他们在书写时仍然非常认真。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书写；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“handwriting competition”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they were writing”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可知，大多数人写得不好。故选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02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68484"/>
            <a:ext cx="11485848" cy="277383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story-telling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for the students in higher grades, such as Grade 8. They have a very good imagination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想象力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interested in this activity. They talked about and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interesting ideas with each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other.</a:t>
            </a:r>
            <a:endParaRPr lang="zh-CN" altLang="zh-CN" sz="3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86650"/>
            <a:ext cx="11485848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68538" algn="l"/>
                <a:tab pos="4305300" algn="l"/>
                <a:tab pos="6011863" algn="l"/>
                <a:tab pos="7650163" algn="l"/>
              </a:tabLst>
            </a:pP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project	B. class	   C. exam	D. competition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3576" y="3279356"/>
            <a:ext cx="471604" cy="686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100" smtClean="0"/>
              <a:t>D</a:t>
            </a:r>
            <a:endParaRPr lang="zh-CN" altLang="en-US" sz="31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978510"/>
            <a:ext cx="11485848" cy="268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考查名词辨析。句意：讲故事比赛是为更高年级的学生准备的，比如八年级。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班级；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考试；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比赛。根据前文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story-telling competition”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可知，此处指讲故事比赛。故选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35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383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story-telling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for the students in higher grades, such as Grade 8. They have a very good imagination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想象力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interested in this activity. They talked about and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interesting ideas with each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other.</a:t>
            </a:r>
            <a:endParaRPr lang="zh-CN" altLang="zh-CN" sz="3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68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49825" algn="l"/>
                <a:tab pos="7262813" algn="l"/>
              </a:tabLst>
            </a:pP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or	C. so	               D. and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6893" y="3366950"/>
            <a:ext cx="471603" cy="686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100" smtClean="0"/>
              <a:t>C</a:t>
            </a:r>
            <a:endParaRPr lang="zh-CN" altLang="en-US" sz="31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3940383"/>
            <a:ext cx="11485848" cy="268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考查连词辨析。句意：他们的想象力非常丰富，所以他们对这个活动很感兴趣。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have a very good imagination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想象力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were interested in this activity”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是因果关系，因此用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41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383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story-telling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for the students in higher grades, such as Grade 8. They have a very good imagination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想象力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interested in this activity. They talked about and 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interesting ideas with each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other.</a:t>
            </a:r>
            <a:endParaRPr lang="zh-CN" altLang="zh-CN" sz="3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17482"/>
            <a:ext cx="11485848" cy="68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68538" algn="l"/>
                <a:tab pos="4305300" algn="l"/>
                <a:tab pos="6184900" algn="l"/>
                <a:tab pos="7650163" algn="l"/>
              </a:tabLst>
            </a:pP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sent	 B. shared	     C. used	   D. guessed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8907" y="3328114"/>
            <a:ext cx="449161" cy="686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3100"/>
              <a:t>B</a:t>
            </a:r>
            <a:endParaRPr lang="zh-CN" altLang="en-US" sz="31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935379"/>
            <a:ext cx="11485848" cy="268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考查动词辨析。句意：他们互相讨论并分享有趣的想法。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使用；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猜测。根据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interesting ideas with each other”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可知，此处指分享想法。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sth with sb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1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与某人分享某事</a:t>
            </a:r>
            <a:r>
              <a:rPr lang="en-US" altLang="zh-CN" sz="31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1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765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